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84" r:id="rId2"/>
    <p:sldId id="525" r:id="rId3"/>
    <p:sldId id="571" r:id="rId4"/>
    <p:sldId id="526" r:id="rId5"/>
    <p:sldId id="520" r:id="rId6"/>
    <p:sldId id="519" r:id="rId7"/>
    <p:sldId id="518" r:id="rId8"/>
    <p:sldId id="530" r:id="rId9"/>
    <p:sldId id="574" r:id="rId10"/>
    <p:sldId id="517" r:id="rId11"/>
    <p:sldId id="561" r:id="rId12"/>
    <p:sldId id="567" r:id="rId13"/>
    <p:sldId id="569" r:id="rId14"/>
    <p:sldId id="544" r:id="rId15"/>
    <p:sldId id="545" r:id="rId16"/>
    <p:sldId id="547" r:id="rId17"/>
    <p:sldId id="570" r:id="rId18"/>
    <p:sldId id="553" r:id="rId19"/>
    <p:sldId id="554" r:id="rId20"/>
    <p:sldId id="555" r:id="rId21"/>
    <p:sldId id="552" r:id="rId22"/>
    <p:sldId id="556" r:id="rId23"/>
    <p:sldId id="557" r:id="rId24"/>
    <p:sldId id="563" r:id="rId25"/>
    <p:sldId id="564" r:id="rId26"/>
    <p:sldId id="575" r:id="rId27"/>
    <p:sldId id="566" r:id="rId28"/>
    <p:sldId id="558" r:id="rId29"/>
    <p:sldId id="559" r:id="rId30"/>
    <p:sldId id="560" r:id="rId31"/>
    <p:sldId id="572" r:id="rId32"/>
    <p:sldId id="573" r:id="rId33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66"/>
    <a:srgbClr val="C20027"/>
    <a:srgbClr val="F0EDC1"/>
    <a:srgbClr val="CC6600"/>
    <a:srgbClr val="CC3300"/>
    <a:srgbClr val="FFFF00"/>
    <a:srgbClr val="F0E7CB"/>
    <a:srgbClr val="F0B752"/>
    <a:srgbClr val="F3A83A"/>
    <a:srgbClr val="DFD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36" autoAdjust="0"/>
    <p:restoredTop sz="89279" autoAdjust="0"/>
  </p:normalViewPr>
  <p:slideViewPr>
    <p:cSldViewPr snapToGrid="0">
      <p:cViewPr>
        <p:scale>
          <a:sx n="70" d="100"/>
          <a:sy n="70" d="100"/>
        </p:scale>
        <p:origin x="74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0033C0-AB9B-496D-BBC2-F4516569CF8B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0033C0-AB9B-496D-BBC2-F4516569CF8B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5913" y="514350"/>
            <a:ext cx="3429000" cy="25717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034" y="3095625"/>
            <a:ext cx="7158567" cy="3087291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Developed variant of modern analog technique for calibration</a:t>
            </a:r>
          </a:p>
          <a:p>
            <a:pPr eaLnBrk="1" hangingPunct="1"/>
            <a:r>
              <a:rPr lang="en-US" altLang="en-US" smtClean="0"/>
              <a:t>Level 1:  </a:t>
            </a:r>
          </a:p>
          <a:p>
            <a:pPr lvl="1" eaLnBrk="1" hangingPunct="1"/>
            <a:r>
              <a:rPr lang="en-US" altLang="en-US" smtClean="0"/>
              <a:t>-match modern and fossil pollen samples</a:t>
            </a:r>
          </a:p>
          <a:p>
            <a:pPr lvl="1" eaLnBrk="1" hangingPunct="1"/>
            <a:r>
              <a:rPr lang="en-US" altLang="en-US" smtClean="0"/>
              <a:t>-close matches get assigned tree densities associated w/modern</a:t>
            </a:r>
          </a:p>
          <a:p>
            <a:pPr lvl="1" eaLnBrk="1" hangingPunct="1"/>
            <a:r>
              <a:rPr lang="en-US" altLang="en-US" smtClean="0"/>
              <a:t>-no matches=classic problem for analog approaches </a:t>
            </a:r>
          </a:p>
          <a:p>
            <a:pPr lvl="1" eaLnBrk="1" hangingPunct="1"/>
            <a:r>
              <a:rPr lang="en-US" altLang="en-US" smtClean="0"/>
              <a:t>-here, regroup into functional categories (e.g. spruce and fir regrouped to boreal conifers)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Level 2:  rerun analysis</a:t>
            </a:r>
          </a:p>
          <a:p>
            <a:pPr eaLnBrk="1" hangingPunct="1"/>
            <a:r>
              <a:rPr lang="en-US" altLang="en-US" smtClean="0"/>
              <a:t>Level 3:  regroup to very broad categories -- but didn’t work</a:t>
            </a:r>
          </a:p>
          <a:p>
            <a:pPr eaLnBrk="1" hangingPunct="1"/>
            <a:r>
              <a:rPr lang="en-US" altLang="en-US" smtClean="0"/>
              <a:t>Key point:  allows finding of functional analogs when no compositional analogs exist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40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1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35556" y="63246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1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63318-558F-40B0-BB33-DC83D797C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499B9-7D5C-4E5B-AB50-1C8B53297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9" r:id="rId13"/>
    <p:sldLayoutId id="2147483831" r:id="rId14"/>
    <p:sldLayoutId id="2147483846" r:id="rId15"/>
    <p:sldLayoutId id="2147483848" r:id="rId16"/>
    <p:sldLayoutId id="2147483849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 Analog Technique, </a:t>
            </a:r>
            <a:r>
              <a:rPr lang="en-US" dirty="0" smtClean="0"/>
              <a:t>Novelty, &amp; No-Analogs</a:t>
            </a:r>
            <a:endParaRPr lang="en-US" dirty="0"/>
          </a:p>
        </p:txBody>
      </p:sp>
      <p:pic>
        <p:nvPicPr>
          <p:cNvPr id="2050" name="Picture 2" descr="The Wizard of OZ Emerald Edition | Celluloid Pop Cult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1249638"/>
            <a:ext cx="8493093" cy="477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3225" y="6027003"/>
            <a:ext cx="755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Toto, I don’t think we’re in Kansas anymore</a:t>
            </a:r>
            <a:r>
              <a:rPr lang="en-US" dirty="0" smtClean="0"/>
              <a:t>. – Dorothy</a:t>
            </a:r>
          </a:p>
          <a:p>
            <a:r>
              <a:rPr lang="en-US" i="1" dirty="0" smtClean="0"/>
              <a:t>I know it when I see it </a:t>
            </a:r>
            <a:r>
              <a:rPr lang="en-US" dirty="0" smtClean="0"/>
              <a:t>– Justice Potter Stewart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Modern Analog Technique: </a:t>
            </a:r>
            <a:br>
              <a:rPr lang="en-US" altLang="en-US" dirty="0" smtClean="0"/>
            </a:br>
            <a:r>
              <a:rPr lang="en-US" altLang="en-US" dirty="0" smtClean="0"/>
              <a:t>Key Steps and Parameters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63513" y="1244600"/>
            <a:ext cx="572986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Calculate </a:t>
            </a:r>
            <a:r>
              <a:rPr lang="en-US" altLang="en-US" sz="2800" dirty="0" smtClean="0">
                <a:latin typeface="+mj-lt"/>
              </a:rPr>
              <a:t>dissimilarities </a:t>
            </a:r>
            <a:r>
              <a:rPr lang="en-US" altLang="en-US" sz="2800" dirty="0" smtClean="0">
                <a:latin typeface="+mj-lt"/>
              </a:rPr>
              <a:t>between </a:t>
            </a:r>
            <a:r>
              <a:rPr lang="en-US" altLang="en-US" sz="2800" dirty="0" err="1" smtClean="0">
                <a:latin typeface="+mj-lt"/>
              </a:rPr>
              <a:t>i</a:t>
            </a:r>
            <a:r>
              <a:rPr lang="en-US" altLang="en-US" sz="2800" dirty="0" smtClean="0">
                <a:latin typeface="+mj-lt"/>
              </a:rPr>
              <a:t> and all modern samples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Discard modern samples with </a:t>
            </a:r>
            <a:r>
              <a:rPr lang="en-US" altLang="en-US" sz="2800" dirty="0" err="1" smtClean="0">
                <a:latin typeface="+mj-lt"/>
              </a:rPr>
              <a:t>D</a:t>
            </a:r>
            <a:r>
              <a:rPr lang="en-US" altLang="en-US" sz="2800" baseline="-25000" dirty="0" err="1" smtClean="0">
                <a:latin typeface="+mj-lt"/>
              </a:rPr>
              <a:t>ij</a:t>
            </a:r>
            <a:r>
              <a:rPr lang="en-US" altLang="en-US" sz="2800" dirty="0" smtClean="0">
                <a:latin typeface="+mj-lt"/>
              </a:rPr>
              <a:t>&gt;threshold (d)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Of remaining samples, keep N best analogs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Calculate average environmental variables from N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altLang="en-US" sz="2800" dirty="0" smtClean="0">
                <a:latin typeface="+mj-lt"/>
              </a:rPr>
              <a:t>Assign average environmental values to sample </a:t>
            </a:r>
            <a:r>
              <a:rPr lang="en-US" altLang="en-US" sz="2800" dirty="0" err="1" smtClean="0">
                <a:latin typeface="+mj-lt"/>
              </a:rPr>
              <a:t>i</a:t>
            </a:r>
            <a:endParaRPr lang="en-US" altLang="en-US" sz="2800" dirty="0">
              <a:latin typeface="+mj-lt"/>
            </a:endParaRPr>
          </a:p>
        </p:txBody>
      </p:sp>
      <p:sp>
        <p:nvSpPr>
          <p:cNvPr id="4101" name="Oval 5"/>
          <p:cNvSpPr>
            <a:spLocks noChangeArrowheads="1"/>
          </p:cNvSpPr>
          <p:nvPr/>
        </p:nvSpPr>
        <p:spPr bwMode="auto">
          <a:xfrm>
            <a:off x="7303078" y="1470025"/>
            <a:ext cx="174625" cy="17462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7950778" y="137477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455478" y="9604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7433253" y="174307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7585653" y="12017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7187191" y="12446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7339591" y="20589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941128" y="214788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6420428" y="209550"/>
            <a:ext cx="0" cy="2868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6420428" y="3078162"/>
            <a:ext cx="2600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6549016" y="311785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1 (%)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 rot="-5400000">
            <a:off x="4909128" y="132080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Pollen Type 2 (%)</a:t>
            </a:r>
          </a:p>
        </p:txBody>
      </p:sp>
      <p:sp>
        <p:nvSpPr>
          <p:cNvPr id="4114" name="Rectangle 19"/>
          <p:cNvSpPr>
            <a:spLocks noChangeArrowheads="1"/>
          </p:cNvSpPr>
          <p:nvPr/>
        </p:nvSpPr>
        <p:spPr bwMode="auto">
          <a:xfrm>
            <a:off x="7255453" y="159702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5" name="Rectangle 20"/>
          <p:cNvSpPr>
            <a:spLocks noChangeArrowheads="1"/>
          </p:cNvSpPr>
          <p:nvPr/>
        </p:nvSpPr>
        <p:spPr bwMode="auto">
          <a:xfrm>
            <a:off x="6887153" y="17018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Rectangle 21"/>
          <p:cNvSpPr>
            <a:spLocks noChangeArrowheads="1"/>
          </p:cNvSpPr>
          <p:nvPr/>
        </p:nvSpPr>
        <p:spPr bwMode="auto">
          <a:xfrm>
            <a:off x="7969828" y="8763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7" name="Rectangle 22"/>
          <p:cNvSpPr>
            <a:spLocks noChangeArrowheads="1"/>
          </p:cNvSpPr>
          <p:nvPr/>
        </p:nvSpPr>
        <p:spPr bwMode="auto">
          <a:xfrm>
            <a:off x="6798253" y="10922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Rectangle 23"/>
          <p:cNvSpPr>
            <a:spLocks noChangeArrowheads="1"/>
          </p:cNvSpPr>
          <p:nvPr/>
        </p:nvSpPr>
        <p:spPr bwMode="auto">
          <a:xfrm>
            <a:off x="7755516" y="181133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9" name="Rectangle 24"/>
          <p:cNvSpPr>
            <a:spLocks noChangeArrowheads="1"/>
          </p:cNvSpPr>
          <p:nvPr/>
        </p:nvSpPr>
        <p:spPr bwMode="auto">
          <a:xfrm>
            <a:off x="7665028" y="4143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0" name="Rectangle 25"/>
          <p:cNvSpPr>
            <a:spLocks noChangeArrowheads="1"/>
          </p:cNvSpPr>
          <p:nvPr/>
        </p:nvSpPr>
        <p:spPr bwMode="auto">
          <a:xfrm>
            <a:off x="8023803" y="251936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1" name="Rectangle 26"/>
          <p:cNvSpPr>
            <a:spLocks noChangeArrowheads="1"/>
          </p:cNvSpPr>
          <p:nvPr/>
        </p:nvSpPr>
        <p:spPr bwMode="auto">
          <a:xfrm>
            <a:off x="7638041" y="2325687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2" name="Rectangle 27"/>
          <p:cNvSpPr>
            <a:spLocks noChangeArrowheads="1"/>
          </p:cNvSpPr>
          <p:nvPr/>
        </p:nvSpPr>
        <p:spPr bwMode="auto">
          <a:xfrm>
            <a:off x="7660266" y="1401762"/>
            <a:ext cx="93662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3" name="Rectangle 28"/>
          <p:cNvSpPr>
            <a:spLocks noChangeArrowheads="1"/>
          </p:cNvSpPr>
          <p:nvPr/>
        </p:nvSpPr>
        <p:spPr bwMode="auto">
          <a:xfrm>
            <a:off x="7812666" y="1727200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4" name="Rectangle 29"/>
          <p:cNvSpPr>
            <a:spLocks noChangeArrowheads="1"/>
          </p:cNvSpPr>
          <p:nvPr/>
        </p:nvSpPr>
        <p:spPr bwMode="auto">
          <a:xfrm>
            <a:off x="6577591" y="232092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5" name="Rectangle 30"/>
          <p:cNvSpPr>
            <a:spLocks noChangeArrowheads="1"/>
          </p:cNvSpPr>
          <p:nvPr/>
        </p:nvSpPr>
        <p:spPr bwMode="auto">
          <a:xfrm>
            <a:off x="8322253" y="15113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6" name="Rectangle 31"/>
          <p:cNvSpPr>
            <a:spLocks noChangeArrowheads="1"/>
          </p:cNvSpPr>
          <p:nvPr/>
        </p:nvSpPr>
        <p:spPr bwMode="auto">
          <a:xfrm>
            <a:off x="6976053" y="671512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7" name="Rectangle 32"/>
          <p:cNvSpPr>
            <a:spLocks noChangeArrowheads="1"/>
          </p:cNvSpPr>
          <p:nvPr/>
        </p:nvSpPr>
        <p:spPr bwMode="auto">
          <a:xfrm>
            <a:off x="7223703" y="2463800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8" name="Rectangle 33"/>
          <p:cNvSpPr>
            <a:spLocks noChangeArrowheads="1"/>
          </p:cNvSpPr>
          <p:nvPr/>
        </p:nvSpPr>
        <p:spPr bwMode="auto">
          <a:xfrm>
            <a:off x="7355466" y="1317625"/>
            <a:ext cx="93662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9" name="Rectangle 34"/>
          <p:cNvSpPr>
            <a:spLocks noChangeArrowheads="1"/>
          </p:cNvSpPr>
          <p:nvPr/>
        </p:nvSpPr>
        <p:spPr bwMode="auto">
          <a:xfrm>
            <a:off x="7255453" y="1597025"/>
            <a:ext cx="93663" cy="936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0" name="Rectangle 35"/>
          <p:cNvSpPr>
            <a:spLocks noChangeArrowheads="1"/>
          </p:cNvSpPr>
          <p:nvPr/>
        </p:nvSpPr>
        <p:spPr bwMode="auto">
          <a:xfrm>
            <a:off x="7166553" y="1443037"/>
            <a:ext cx="93663" cy="936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31" name="Line 36"/>
          <p:cNvSpPr>
            <a:spLocks noChangeShapeType="1"/>
          </p:cNvSpPr>
          <p:nvPr/>
        </p:nvSpPr>
        <p:spPr bwMode="auto">
          <a:xfrm flipV="1">
            <a:off x="7396741" y="1438275"/>
            <a:ext cx="331787" cy="7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3" name="Line 38"/>
          <p:cNvSpPr>
            <a:spLocks noChangeShapeType="1"/>
          </p:cNvSpPr>
          <p:nvPr/>
        </p:nvSpPr>
        <p:spPr bwMode="auto">
          <a:xfrm flipV="1">
            <a:off x="7360228" y="1354137"/>
            <a:ext cx="3175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4" name="Line 39"/>
          <p:cNvSpPr>
            <a:spLocks noChangeShapeType="1"/>
          </p:cNvSpPr>
          <p:nvPr/>
        </p:nvSpPr>
        <p:spPr bwMode="auto">
          <a:xfrm flipH="1" flipV="1">
            <a:off x="7403091" y="1554162"/>
            <a:ext cx="619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5" name="Line 40"/>
          <p:cNvSpPr>
            <a:spLocks noChangeShapeType="1"/>
          </p:cNvSpPr>
          <p:nvPr/>
        </p:nvSpPr>
        <p:spPr bwMode="auto">
          <a:xfrm flipV="1">
            <a:off x="7291966" y="1538287"/>
            <a:ext cx="635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6" name="Line 41"/>
          <p:cNvSpPr>
            <a:spLocks noChangeShapeType="1"/>
          </p:cNvSpPr>
          <p:nvPr/>
        </p:nvSpPr>
        <p:spPr bwMode="auto">
          <a:xfrm>
            <a:off x="7180841" y="1492250"/>
            <a:ext cx="206375" cy="46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" name="Line 42"/>
          <p:cNvSpPr>
            <a:spLocks noChangeShapeType="1"/>
          </p:cNvSpPr>
          <p:nvPr/>
        </p:nvSpPr>
        <p:spPr bwMode="auto">
          <a:xfrm>
            <a:off x="7228466" y="1303337"/>
            <a:ext cx="174625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8" name="Line 43"/>
          <p:cNvSpPr>
            <a:spLocks noChangeShapeType="1"/>
          </p:cNvSpPr>
          <p:nvPr/>
        </p:nvSpPr>
        <p:spPr bwMode="auto">
          <a:xfrm flipH="1" flipV="1">
            <a:off x="7418966" y="1554162"/>
            <a:ext cx="4095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9" name="Line 44"/>
          <p:cNvSpPr>
            <a:spLocks noChangeShapeType="1"/>
          </p:cNvSpPr>
          <p:nvPr/>
        </p:nvSpPr>
        <p:spPr bwMode="auto">
          <a:xfrm flipH="1" flipV="1">
            <a:off x="7339591" y="1554162"/>
            <a:ext cx="55086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69" y="3810325"/>
            <a:ext cx="2793206" cy="57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04" y="5136515"/>
            <a:ext cx="3105473" cy="6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Cross-Validation:  Leave-One-Out Technique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5" y="1089267"/>
            <a:ext cx="5952931" cy="55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Frechette</a:t>
            </a:r>
            <a:r>
              <a:rPr lang="en-US" sz="1800" dirty="0" smtClean="0"/>
              <a:t> et al. 2008 </a:t>
            </a:r>
            <a:r>
              <a:rPr lang="en-US" sz="1800" i="1" dirty="0" smtClean="0"/>
              <a:t>QSR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29532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9176" y="1"/>
            <a:ext cx="5474824" cy="609600"/>
          </a:xfrm>
        </p:spPr>
        <p:txBody>
          <a:bodyPr/>
          <a:lstStyle/>
          <a:p>
            <a:r>
              <a:rPr lang="en-US" dirty="0" smtClean="0"/>
              <a:t>Reconstruction: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3"/>
          <a:stretch/>
        </p:blipFill>
        <p:spPr>
          <a:xfrm>
            <a:off x="104174" y="157559"/>
            <a:ext cx="3565002" cy="6700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8"/>
          <a:stretch/>
        </p:blipFill>
        <p:spPr>
          <a:xfrm>
            <a:off x="4271059" y="2622824"/>
            <a:ext cx="3982656" cy="3818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9176" y="585521"/>
            <a:ext cx="2510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Time Series</a:t>
            </a:r>
          </a:p>
          <a:p>
            <a:r>
              <a:rPr lang="en-US" sz="2000" dirty="0" smtClean="0"/>
              <a:t>Blue = pollen &amp; MAT</a:t>
            </a:r>
          </a:p>
          <a:p>
            <a:r>
              <a:rPr lang="en-US" sz="2000" dirty="0" smtClean="0"/>
              <a:t>Purple = brGDGT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92358" y="1631241"/>
            <a:ext cx="2951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Map</a:t>
            </a:r>
          </a:p>
          <a:p>
            <a:r>
              <a:rPr lang="en-US" sz="2000" dirty="0" smtClean="0"/>
              <a:t>Squares = pollen &amp; MAT</a:t>
            </a:r>
          </a:p>
          <a:p>
            <a:r>
              <a:rPr lang="en-US" sz="2000" dirty="0" smtClean="0"/>
              <a:t>Triangles = brGDGT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437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4693" y="1301865"/>
            <a:ext cx="84176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</a:t>
            </a:r>
            <a:r>
              <a:rPr lang="en-US" sz="3600" dirty="0" smtClean="0"/>
              <a:t>MAT)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II: Complications with the MAT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</a:t>
            </a:r>
            <a:r>
              <a:rPr lang="en-US" sz="3600" dirty="0" smtClean="0"/>
              <a:t>III: </a:t>
            </a:r>
            <a:r>
              <a:rPr lang="en-US" sz="3600" dirty="0" smtClean="0"/>
              <a:t>Novelty &amp; No-Analogs</a:t>
            </a: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3657600"/>
            <a:ext cx="9144000" cy="2362134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800582"/>
            <a:ext cx="9144000" cy="1410183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90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1. Spatial Autocorrelation</a:t>
            </a:r>
            <a:r>
              <a:rPr lang="en-US" dirty="0" smtClean="0"/>
              <a:t>:  Leads to overestimates of explanatory </a:t>
            </a:r>
            <a:r>
              <a:rPr lang="en-US" dirty="0" smtClean="0"/>
              <a:t>power during cross-validation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6" b="64647"/>
          <a:stretch/>
        </p:blipFill>
        <p:spPr bwMode="auto">
          <a:xfrm>
            <a:off x="4056946" y="1242529"/>
            <a:ext cx="5087054" cy="226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11967" y="2523848"/>
            <a:ext cx="205273" cy="205273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3740" y="2918841"/>
            <a:ext cx="205273" cy="2052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661" y="3046363"/>
            <a:ext cx="149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+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1" y="6060142"/>
            <a:ext cx="9162661" cy="7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3" r="7006"/>
          <a:stretch/>
        </p:blipFill>
        <p:spPr bwMode="auto">
          <a:xfrm>
            <a:off x="4075607" y="3227774"/>
            <a:ext cx="5087054" cy="207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22" y="5413394"/>
            <a:ext cx="9162661" cy="59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0008" y="6060142"/>
            <a:ext cx="2332653" cy="75004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18661" y="6656302"/>
            <a:ext cx="2404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Telford and Birks 2009 </a:t>
            </a:r>
            <a:r>
              <a:rPr lang="en-US" sz="1400" i="1" dirty="0" smtClean="0">
                <a:latin typeface="+mj-lt"/>
              </a:rPr>
              <a:t>QSR</a:t>
            </a:r>
            <a:endParaRPr lang="en-US" sz="14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7322" y="4324450"/>
            <a:ext cx="41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Significance Tests</a:t>
            </a:r>
          </a:p>
          <a:p>
            <a:r>
              <a:rPr lang="en-US" dirty="0" smtClean="0"/>
              <a:t>(relative to random variable with spatial structure)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2045868"/>
            <a:ext cx="4685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Cross-Validation Tests</a:t>
            </a:r>
          </a:p>
          <a:p>
            <a:r>
              <a:rPr lang="en-US" dirty="0" smtClean="0"/>
              <a:t>    Sites deleted randomly</a:t>
            </a:r>
          </a:p>
          <a:p>
            <a:r>
              <a:rPr lang="en-US" dirty="0"/>
              <a:t> </a:t>
            </a:r>
            <a:r>
              <a:rPr lang="en-US" dirty="0" smtClean="0"/>
              <a:t>   Closest sites deleted</a:t>
            </a:r>
          </a:p>
          <a:p>
            <a:r>
              <a:rPr lang="en-US" dirty="0"/>
              <a:t> </a:t>
            </a:r>
            <a:r>
              <a:rPr lang="en-US" dirty="0" smtClean="0"/>
              <a:t>   Environmentally similar sites   		deleted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b="1" dirty="0" smtClean="0"/>
              <a:t>Correlations</a:t>
            </a:r>
            <a:r>
              <a:rPr lang="en-US" dirty="0" smtClean="0"/>
              <a:t> among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00473" y="3026570"/>
                <a:ext cx="4005264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473" y="3026570"/>
                <a:ext cx="4005264" cy="539571"/>
              </a:xfrm>
              <a:prstGeom prst="rect">
                <a:avLst/>
              </a:prstGeom>
              <a:blipFill>
                <a:blip r:embed="rId2"/>
                <a:stretch>
                  <a:fillRect l="-2283" b="-22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74982" y="1109331"/>
                <a:ext cx="3180935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𝑗𝑘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82" y="1109331"/>
                <a:ext cx="3180935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3221" y="4454698"/>
            <a:ext cx="858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there are no correlations among variables, </a:t>
            </a:r>
            <a:r>
              <a:rPr lang="en-US" dirty="0" err="1" smtClean="0"/>
              <a:t>Mahanobis</a:t>
            </a:r>
            <a:r>
              <a:rPr lang="en-US" dirty="0" smtClean="0"/>
              <a:t> reduces to Standardized Euclidean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104476"/>
            <a:ext cx="193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Mahalanobis</a:t>
            </a:r>
          </a:p>
        </p:txBody>
      </p:sp>
      <p:sp>
        <p:nvSpPr>
          <p:cNvPr id="9" name="Rectangle 8"/>
          <p:cNvSpPr/>
          <p:nvPr/>
        </p:nvSpPr>
        <p:spPr>
          <a:xfrm>
            <a:off x="-11018" y="128559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Standardized </a:t>
            </a:r>
          </a:p>
          <a:p>
            <a:r>
              <a:rPr lang="en-US" dirty="0"/>
              <a:t>Euclidean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-16527" y="2624540"/>
            <a:ext cx="91550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53617" y="1239430"/>
            <a:ext cx="312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among variables leads to double-counting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1569" y="2735143"/>
            <a:ext cx="312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Mahalanobis </a:t>
            </a:r>
            <a:r>
              <a:rPr lang="en-US" dirty="0" err="1" smtClean="0"/>
              <a:t>downweights</a:t>
            </a:r>
            <a:r>
              <a:rPr lang="en-US" dirty="0" smtClean="0"/>
              <a:t> by covariance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5729335"/>
                <a:ext cx="71209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ik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jk</a:t>
                </a:r>
                <a:r>
                  <a:rPr lang="en-US" dirty="0" smtClean="0"/>
                  <a:t> </a:t>
                </a:r>
                <a:r>
                  <a:rPr lang="en-US" dirty="0" smtClean="0"/>
                  <a:t>are each single values of x for variable k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are vectors of </a:t>
                </a:r>
                <a:r>
                  <a:rPr lang="en-US" dirty="0" smtClean="0"/>
                  <a:t>N </a:t>
                </a:r>
                <a:r>
                  <a:rPr lang="en-US" dirty="0"/>
                  <a:t>variables </a:t>
                </a:r>
              </a:p>
              <a:p>
                <a:r>
                  <a:rPr lang="en-US" dirty="0" smtClean="0"/>
                  <a:t>S </a:t>
                </a:r>
                <a:r>
                  <a:rPr lang="en-US" dirty="0" smtClean="0"/>
                  <a:t>is the covariance </a:t>
                </a:r>
                <a:r>
                  <a:rPr lang="en-US" dirty="0" smtClean="0"/>
                  <a:t>matrix </a:t>
                </a:r>
                <a:r>
                  <a:rPr lang="en-US" dirty="0" smtClean="0"/>
                  <a:t>for all </a:t>
                </a:r>
                <a:r>
                  <a:rPr lang="en-US" dirty="0" smtClean="0"/>
                  <a:t>N </a:t>
                </a:r>
                <a:r>
                  <a:rPr lang="en-US" dirty="0" smtClean="0"/>
                  <a:t>variables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29335"/>
                <a:ext cx="7120988" cy="1200329"/>
              </a:xfrm>
              <a:prstGeom prst="rect">
                <a:avLst/>
              </a:prstGeom>
              <a:blipFill>
                <a:blip r:embed="rId4"/>
                <a:stretch>
                  <a:fillRect l="-1284" t="-3553" r="-4024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7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3. </a:t>
            </a:r>
            <a:r>
              <a:rPr lang="en-US" altLang="en-US" b="1" dirty="0" smtClean="0"/>
              <a:t>The No Analog Problem</a:t>
            </a:r>
            <a:r>
              <a:rPr lang="en-US" altLang="en-US" dirty="0" smtClean="0"/>
              <a:t>:  All </a:t>
            </a:r>
            <a:r>
              <a:rPr lang="en-US" altLang="en-US" dirty="0" smtClean="0"/>
              <a:t>modern samples are poor </a:t>
            </a:r>
            <a:r>
              <a:rPr lang="en-US" altLang="en-US" dirty="0" smtClean="0"/>
              <a:t>matches for fossil sample</a:t>
            </a:r>
            <a:endParaRPr lang="en-US" altLang="en-US" dirty="0" smtClean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88" y="1231191"/>
            <a:ext cx="5440432" cy="5093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0" y="6577642"/>
            <a:ext cx="442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Radeloff, Williams et al., 2015 </a:t>
            </a:r>
            <a:r>
              <a:rPr lang="en-US" sz="1400" i="1" dirty="0" smtClean="0">
                <a:latin typeface="+mj-lt"/>
              </a:rPr>
              <a:t>Ecological Applications</a:t>
            </a:r>
            <a:endParaRPr lang="en-US" sz="1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99032"/>
            <a:ext cx="3483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the MAT, no inference can be made when a sample lacks a modern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4693" y="1301865"/>
            <a:ext cx="84176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</a:t>
            </a:r>
            <a:r>
              <a:rPr lang="en-US" sz="3600" dirty="0" smtClean="0"/>
              <a:t>MAT)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II: Complications with the MAT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</a:t>
            </a:r>
            <a:r>
              <a:rPr lang="en-US" sz="3600" dirty="0" smtClean="0"/>
              <a:t>III: </a:t>
            </a:r>
            <a:r>
              <a:rPr lang="en-US" sz="3600" dirty="0" smtClean="0"/>
              <a:t>Novelty &amp; No-Analogs</a:t>
            </a: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821804"/>
            <a:ext cx="9144000" cy="2786158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6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0" b="20243"/>
          <a:stretch/>
        </p:blipFill>
        <p:spPr bwMode="auto">
          <a:xfrm>
            <a:off x="4667250" y="1231640"/>
            <a:ext cx="4476750" cy="278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07902" y="914397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Magnitude (T</a:t>
            </a:r>
            <a:r>
              <a:rPr lang="en-US" baseline="-25000" dirty="0" smtClean="0"/>
              <a:t>1</a:t>
            </a:r>
            <a:r>
              <a:rPr lang="en-US" dirty="0" smtClean="0"/>
              <a:t>-T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12164"/>
            <a:ext cx="3667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525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US Fourth National Climate Assessment (NCA4), 2017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6016" y="1170323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 (ºC/</a:t>
            </a:r>
            <a:r>
              <a:rPr lang="en-US" dirty="0" err="1" smtClean="0"/>
              <a:t>yr</a:t>
            </a:r>
            <a:r>
              <a:rPr lang="en-US" dirty="0"/>
              <a:t> </a:t>
            </a:r>
            <a:r>
              <a:rPr lang="en-US" dirty="0" smtClean="0"/>
              <a:t>or km/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670" y="1655520"/>
            <a:ext cx="4832346" cy="304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43" y="4620910"/>
            <a:ext cx="4572000" cy="84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Dobrowski et al. 2013,</a:t>
            </a:r>
            <a:r>
              <a:rPr lang="en-US" sz="1400" i="1" dirty="0" smtClean="0"/>
              <a:t> GCB</a:t>
            </a:r>
            <a:endParaRPr lang="en-US" sz="1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16016" y="1655520"/>
            <a:ext cx="352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Climate Velocities, T</a:t>
            </a:r>
            <a:r>
              <a:rPr lang="en-US" b="1" baseline="-25000" dirty="0" smtClean="0"/>
              <a:t>min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360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Outline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4693" y="1301865"/>
            <a:ext cx="84176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Part I: Modern Analog Technique (</a:t>
            </a:r>
            <a:r>
              <a:rPr lang="en-US" sz="3600" dirty="0" smtClean="0"/>
              <a:t>MAT)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II: Complications with the MAT</a:t>
            </a:r>
          </a:p>
          <a:p>
            <a:pPr>
              <a:spcAft>
                <a:spcPts val="1200"/>
              </a:spcAft>
            </a:pPr>
            <a:endParaRPr lang="en-US" sz="36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Part </a:t>
            </a:r>
            <a:r>
              <a:rPr lang="en-US" sz="3600" dirty="0" smtClean="0"/>
              <a:t>III: </a:t>
            </a:r>
            <a:r>
              <a:rPr lang="en-US" sz="3600" dirty="0" smtClean="0"/>
              <a:t>Novelty &amp; No-Analogs</a:t>
            </a: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0" y="2225842"/>
            <a:ext cx="9144000" cy="3793892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mtClean="0">
              <a:solidFill>
                <a:srgbClr val="000000"/>
              </a:solidFill>
              <a:latin typeface="Times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34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Magnitude, Rate, Novelty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951" y="914398"/>
            <a:ext cx="4348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MAGNITUDE</a:t>
            </a:r>
          </a:p>
          <a:p>
            <a:r>
              <a:rPr lang="en-US" i="1" dirty="0" smtClean="0"/>
              <a:t>How much is a system changing?</a:t>
            </a:r>
          </a:p>
          <a:p>
            <a:endParaRPr lang="en-US" dirty="0"/>
          </a:p>
          <a:p>
            <a:r>
              <a:rPr lang="en-US" dirty="0" smtClean="0"/>
              <a:t>RATE</a:t>
            </a:r>
          </a:p>
          <a:p>
            <a:r>
              <a:rPr lang="en-US" i="1" dirty="0" smtClean="0"/>
              <a:t>How fast is a system changing?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</a:p>
          <a:p>
            <a:r>
              <a:rPr lang="en-US" i="1" dirty="0" smtClean="0"/>
              <a:t>How novel is the new system state?</a:t>
            </a:r>
            <a:endParaRPr lang="en-US" i="1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55022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Mahony</a:t>
            </a:r>
            <a:r>
              <a:rPr lang="en-US" sz="1400" dirty="0" smtClean="0"/>
              <a:t> et al., 2016</a:t>
            </a:r>
            <a:endParaRPr lang="en-US" sz="1400" i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3" y="1366414"/>
            <a:ext cx="4833257" cy="429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0743" y="966304"/>
            <a:ext cx="424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Climate Novelty of North America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78948" y="5715201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2071-2100 vs. 1971-2000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Defining Novelty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718609"/>
            <a:ext cx="5111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Novelty is the degree of dissimilarity of a system, measured in one or more dimensions relative to a reference baseline, usually defined as the present or recent past.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334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Radeloff, Williams et al. 2016 </a:t>
            </a:r>
            <a:r>
              <a:rPr lang="en-US" sz="1400" dirty="0" err="1" smtClean="0"/>
              <a:t>Ecol</a:t>
            </a:r>
            <a:r>
              <a:rPr lang="en-US" sz="1400" dirty="0" smtClean="0"/>
              <a:t> Apps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088955"/>
            <a:ext cx="889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Continuous, not categorical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equires specifying variables (dimensions) for measuring novelty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Requires a reference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Flexible – can apply to present/past/future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94" y="1"/>
            <a:ext cx="3906416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67674" y="996143"/>
            <a:ext cx="257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i="1" dirty="0" smtClean="0"/>
              <a:t>Novelty = min(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ij</a:t>
            </a:r>
            <a:r>
              <a:rPr lang="en-US" i="1" dirty="0" smtClean="0"/>
              <a:t>)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3667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Mapping </a:t>
            </a:r>
            <a:r>
              <a:rPr lang="en-US" sz="3200" dirty="0" smtClean="0"/>
              <a:t>Climate and Vegetation </a:t>
            </a:r>
            <a:r>
              <a:rPr lang="en-US" sz="3200" dirty="0" smtClean="0"/>
              <a:t>Novelty: Past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 et al. 2001 </a:t>
            </a:r>
            <a:r>
              <a:rPr lang="en-US" sz="1400" i="1" dirty="0" smtClean="0"/>
              <a:t>Ecology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55" y="965610"/>
            <a:ext cx="9189155" cy="489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8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 smtClean="0"/>
              <a:t>Climate Novelty: Future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043230"/>
            <a:ext cx="4558448" cy="405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/>
          <a:stretch/>
        </p:blipFill>
        <p:spPr bwMode="auto">
          <a:xfrm>
            <a:off x="-1" y="968586"/>
            <a:ext cx="4571999" cy="431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Mahony</a:t>
            </a:r>
            <a:r>
              <a:rPr lang="en-US" sz="1400" dirty="0" smtClean="0"/>
              <a:t> et al., 2016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397967" y="6319390"/>
            <a:ext cx="406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Colin </a:t>
            </a:r>
            <a:r>
              <a:rPr lang="en-US" dirty="0" err="1" smtClean="0"/>
              <a:t>Mahony</a:t>
            </a:r>
            <a:r>
              <a:rPr lang="en-US" dirty="0" smtClean="0"/>
              <a:t> Visit Apr 9-10!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111694" cy="609600"/>
          </a:xfrm>
        </p:spPr>
        <p:txBody>
          <a:bodyPr/>
          <a:lstStyle/>
          <a:p>
            <a:r>
              <a:rPr lang="en-US" dirty="0" smtClean="0"/>
              <a:t>No-Analogs: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25606"/>
            <a:ext cx="91440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No-Analog:  </a:t>
            </a:r>
            <a:r>
              <a:rPr lang="en-US" sz="2800" i="1" dirty="0" smtClean="0"/>
              <a:t>min(</a:t>
            </a:r>
            <a:r>
              <a:rPr lang="en-US" sz="2800" i="1" dirty="0" err="1" smtClean="0"/>
              <a:t>D</a:t>
            </a:r>
            <a:r>
              <a:rPr lang="en-US" sz="2800" i="1" baseline="-25000" dirty="0" err="1" smtClean="0"/>
              <a:t>ij</a:t>
            </a:r>
            <a:r>
              <a:rPr lang="en-US" sz="2800" i="1" dirty="0" smtClean="0"/>
              <a:t>)&gt;</a:t>
            </a:r>
            <a:r>
              <a:rPr lang="en-US" sz="2800" i="1" dirty="0" err="1" smtClean="0"/>
              <a:t>D</a:t>
            </a:r>
            <a:r>
              <a:rPr lang="en-US" sz="2800" i="1" baseline="-25000" dirty="0" err="1" smtClean="0"/>
              <a:t>threshold</a:t>
            </a:r>
            <a:endParaRPr lang="en-US" sz="2800" i="1" baseline="-25000" dirty="0" smtClean="0"/>
          </a:p>
          <a:p>
            <a:pPr marL="0" indent="0">
              <a:buNone/>
            </a:pPr>
            <a:endParaRPr lang="en-US" sz="2800" i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94" y="1"/>
            <a:ext cx="3906416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34913"/>
            <a:ext cx="5230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Text: Williams and Jackson 2007 </a:t>
            </a:r>
            <a:r>
              <a:rPr lang="en-US" sz="1400" i="1" dirty="0" smtClean="0">
                <a:latin typeface="+mj-lt"/>
              </a:rPr>
              <a:t>Frontiers Ecology Environment</a:t>
            </a:r>
          </a:p>
          <a:p>
            <a:r>
              <a:rPr lang="en-US" sz="1400" dirty="0" smtClean="0">
                <a:latin typeface="+mj-lt"/>
              </a:rPr>
              <a:t>Fig: Radeloff, Williams et al., 2015 </a:t>
            </a:r>
            <a:r>
              <a:rPr lang="en-US" sz="1400" i="1" dirty="0" smtClean="0">
                <a:latin typeface="+mj-lt"/>
              </a:rPr>
              <a:t>Ecological Applications</a:t>
            </a:r>
            <a:endParaRPr lang="en-US" sz="1400" i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810584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/>
              <a:t>No-analog communities </a:t>
            </a:r>
            <a:r>
              <a:rPr lang="en-US" i="1" dirty="0" smtClean="0"/>
              <a:t>consist </a:t>
            </a:r>
            <a:r>
              <a:rPr lang="en-US" i="1" dirty="0"/>
              <a:t>of species that are                                                      extant today, but </a:t>
            </a:r>
            <a:r>
              <a:rPr lang="en-US" i="1" dirty="0" smtClean="0"/>
              <a:t>in combinations </a:t>
            </a:r>
            <a:r>
              <a:rPr lang="en-US" i="1" dirty="0"/>
              <a:t>not found at                                            present. “No-analog” is therefore shorthand for “no present analog.” … </a:t>
            </a:r>
            <a:r>
              <a:rPr lang="en-US" i="1" dirty="0" smtClean="0"/>
              <a:t> No-analog </a:t>
            </a:r>
            <a:r>
              <a:rPr lang="en-US" i="1" dirty="0"/>
              <a:t>fossil assemblages also have been called “disharmonious”, “mixed”, “intermingled”, “mosaic”, or “</a:t>
            </a:r>
            <a:r>
              <a:rPr lang="en-US" i="1" dirty="0" err="1"/>
              <a:t>extraprovincial</a:t>
            </a:r>
            <a:r>
              <a:rPr lang="en-US" i="1" dirty="0"/>
              <a:t>” assemblages (Graham 2005).</a:t>
            </a:r>
            <a:endParaRPr lang="en-US" alt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54602"/>
            <a:ext cx="4985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Categorica</a:t>
            </a:r>
            <a:r>
              <a:rPr lang="en-US" dirty="0" smtClean="0"/>
              <a:t>l, Not Continuous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 smtClean="0"/>
              <a:t>calculation of novelty (min(</a:t>
            </a:r>
            <a:r>
              <a:rPr lang="en-US" dirty="0" err="1" smtClean="0"/>
              <a:t>D</a:t>
            </a:r>
            <a:r>
              <a:rPr lang="en-US" baseline="-25000" dirty="0" err="1" smtClean="0"/>
              <a:t>ij</a:t>
            </a:r>
            <a:r>
              <a:rPr lang="en-US" dirty="0" smtClean="0"/>
              <a:t>))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Requires a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threshold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8490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set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threshold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75" y="1719186"/>
            <a:ext cx="5535754" cy="448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6334780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Ordonez &amp; Williams 2013 </a:t>
            </a:r>
          </a:p>
          <a:p>
            <a:r>
              <a:rPr lang="en-US" sz="1400" i="1" dirty="0" smtClean="0">
                <a:latin typeface="+mj-lt"/>
              </a:rPr>
              <a:t>Climatic Change</a:t>
            </a:r>
            <a:endParaRPr lang="en-US" sz="1400" i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996" y="2368410"/>
            <a:ext cx="3129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Pros</a:t>
            </a:r>
          </a:p>
          <a:p>
            <a:r>
              <a:rPr lang="en-US" dirty="0" smtClean="0"/>
              <a:t>Standard Stats</a:t>
            </a:r>
          </a:p>
          <a:p>
            <a:r>
              <a:rPr lang="en-US" dirty="0" smtClean="0"/>
              <a:t>Can use data at hand</a:t>
            </a:r>
          </a:p>
          <a:p>
            <a:endParaRPr lang="en-US" dirty="0"/>
          </a:p>
          <a:p>
            <a:r>
              <a:rPr lang="en-US" b="1" dirty="0" smtClean="0"/>
              <a:t>Cons</a:t>
            </a:r>
          </a:p>
          <a:p>
            <a:r>
              <a:rPr lang="en-US" dirty="0" smtClean="0"/>
              <a:t>Arbitrary threshold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462272" y="1472184"/>
            <a:ext cx="347472" cy="338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9744" y="1287292"/>
            <a:ext cx="433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Based on pairwise dissimilarities of WI </a:t>
            </a:r>
            <a:r>
              <a:rPr lang="en-US" sz="1400" b="1" dirty="0" err="1" smtClean="0"/>
              <a:t>gricells</a:t>
            </a:r>
            <a:r>
              <a:rPr lang="en-US" sz="1400" b="1" dirty="0" smtClean="0"/>
              <a:t> and 20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-century climates</a:t>
            </a:r>
            <a:endParaRPr 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87897" y="3364143"/>
            <a:ext cx="2337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Almost all Future Climates in WI are No-Analog (relative to 20</a:t>
            </a:r>
            <a:r>
              <a:rPr lang="en-US" sz="1400" b="1" i="1" baseline="30000" dirty="0" smtClean="0"/>
              <a:t>th</a:t>
            </a:r>
            <a:r>
              <a:rPr lang="en-US" sz="1400" b="1" i="1" dirty="0" smtClean="0"/>
              <a:t>-century WI)</a:t>
            </a:r>
            <a:endParaRPr lang="en-US" sz="1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751492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 1</a:t>
            </a:r>
            <a:r>
              <a:rPr lang="en-US" dirty="0"/>
              <a:t>:  Set to 99% percentile of all modern pairwise dissimilarities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set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threshold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51492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 2:  Set </a:t>
            </a:r>
            <a:r>
              <a:rPr lang="en-US" dirty="0"/>
              <a:t>to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opt</a:t>
            </a:r>
            <a:r>
              <a:rPr lang="en-US" dirty="0"/>
              <a:t> </a:t>
            </a:r>
            <a:r>
              <a:rPr lang="en-US" dirty="0" smtClean="0"/>
              <a:t>based on </a:t>
            </a:r>
            <a:r>
              <a:rPr lang="en-US" dirty="0" smtClean="0"/>
              <a:t>ROC analysis &amp; some ecologically meaningful categories (e.g. </a:t>
            </a:r>
            <a:r>
              <a:rPr lang="en-US" dirty="0"/>
              <a:t>same-biome vs different-biome pairs</a:t>
            </a:r>
          </a:p>
          <a:p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68413"/>
          <a:stretch>
            <a:fillRect/>
          </a:stretch>
        </p:blipFill>
        <p:spPr bwMode="auto">
          <a:xfrm>
            <a:off x="2466455" y="1936168"/>
            <a:ext cx="4595225" cy="476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Gavin et al., 2003 </a:t>
            </a:r>
            <a:r>
              <a:rPr lang="en-US" sz="1400" i="1" dirty="0" smtClean="0">
                <a:latin typeface="+mj-lt"/>
              </a:rPr>
              <a:t>Quaternary Research</a:t>
            </a:r>
            <a:endParaRPr lang="en-US" sz="1400" i="1" dirty="0"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75991" y="2194560"/>
            <a:ext cx="0" cy="9326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75991" y="212876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00000"/>
                </a:solidFill>
              </a:rPr>
              <a:t>D</a:t>
            </a:r>
            <a:r>
              <a:rPr lang="en-US" sz="1400" baseline="-25000" dirty="0" err="1" smtClean="0">
                <a:solidFill>
                  <a:srgbClr val="C00000"/>
                </a:solidFill>
              </a:rPr>
              <a:t>opt</a:t>
            </a:r>
            <a:endParaRPr lang="en-US" sz="1400" baseline="-25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3567" y="3209357"/>
            <a:ext cx="2267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1800" u="sng" dirty="0" smtClean="0"/>
              <a:t>ROC Curves</a:t>
            </a:r>
          </a:p>
          <a:p>
            <a:pPr marL="228600" indent="-228600"/>
            <a:r>
              <a:rPr lang="en-US" sz="1600" dirty="0" smtClean="0"/>
              <a:t>Tradeoff between TPF and FPF</a:t>
            </a:r>
          </a:p>
          <a:p>
            <a:pPr marL="228600" indent="-228600"/>
            <a:r>
              <a:rPr lang="en-US" sz="1600" dirty="0" smtClean="0"/>
              <a:t>Total area under the curve indicates overall performance of metric</a:t>
            </a:r>
          </a:p>
          <a:p>
            <a:pPr marL="228600" indent="-228600"/>
            <a:r>
              <a:rPr lang="en-US" sz="1600" dirty="0" err="1" smtClean="0"/>
              <a:t>D</a:t>
            </a:r>
            <a:r>
              <a:rPr lang="en-US" sz="1600" baseline="-25000" dirty="0" err="1" smtClean="0"/>
              <a:t>opt</a:t>
            </a:r>
            <a:r>
              <a:rPr lang="en-US" sz="1600" dirty="0" smtClean="0"/>
              <a:t> will be point on curve closest to upper left</a:t>
            </a:r>
          </a:p>
          <a:p>
            <a:pPr marL="228600" indent="-228600"/>
            <a:endParaRPr lang="en-US" sz="1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75991" y="3566232"/>
            <a:ext cx="0" cy="9326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5991" y="350043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00000"/>
                </a:solidFill>
              </a:rPr>
              <a:t>D</a:t>
            </a:r>
            <a:r>
              <a:rPr lang="en-US" sz="1400" baseline="-25000" dirty="0" err="1" smtClean="0">
                <a:solidFill>
                  <a:srgbClr val="C00000"/>
                </a:solidFill>
              </a:rPr>
              <a:t>opt</a:t>
            </a:r>
            <a:endParaRPr lang="en-US" sz="1400" baseline="-25000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76094" y="5025330"/>
            <a:ext cx="0" cy="9326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6094" y="495953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00000"/>
                </a:solidFill>
              </a:rPr>
              <a:t>D</a:t>
            </a:r>
            <a:r>
              <a:rPr lang="en-US" sz="1400" baseline="-25000" dirty="0" err="1" smtClean="0">
                <a:solidFill>
                  <a:srgbClr val="C00000"/>
                </a:solidFill>
              </a:rPr>
              <a:t>opt</a:t>
            </a:r>
            <a:endParaRPr lang="en-US" sz="1400" baseline="-250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0693" y="183206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ROC Curves</a:t>
            </a:r>
            <a:endParaRPr lang="en-US" sz="1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9996" y="2038498"/>
            <a:ext cx="2743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b="1" dirty="0" smtClean="0"/>
              <a:t>Pros</a:t>
            </a:r>
          </a:p>
          <a:p>
            <a:pPr marL="228600" indent="-228600"/>
            <a:r>
              <a:rPr lang="en-US" dirty="0" smtClean="0"/>
              <a:t>More ecologically meaningful</a:t>
            </a:r>
          </a:p>
          <a:p>
            <a:pPr marL="228600" indent="-228600"/>
            <a:endParaRPr lang="en-US" dirty="0"/>
          </a:p>
          <a:p>
            <a:pPr marL="228600" indent="-228600"/>
            <a:r>
              <a:rPr lang="en-US" b="1" dirty="0" smtClean="0"/>
              <a:t>Cons</a:t>
            </a:r>
          </a:p>
          <a:p>
            <a:pPr marL="228600" indent="-228600"/>
            <a:r>
              <a:rPr lang="en-US" dirty="0" smtClean="0"/>
              <a:t>Requires independently categorized data</a:t>
            </a:r>
          </a:p>
          <a:p>
            <a:pPr marL="228600" indent="-228600"/>
            <a:r>
              <a:rPr lang="en-US" dirty="0" smtClean="0"/>
              <a:t>Embedded assumptions about scale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61680" y="2162009"/>
            <a:ext cx="21514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Black Histograms</a:t>
            </a:r>
          </a:p>
          <a:p>
            <a:r>
              <a:rPr lang="en-US" sz="1400" dirty="0" err="1" smtClean="0"/>
              <a:t>D</a:t>
            </a:r>
            <a:r>
              <a:rPr lang="en-US" sz="1400" baseline="-25000" dirty="0" err="1" smtClean="0"/>
              <a:t>ij</a:t>
            </a:r>
            <a:r>
              <a:rPr lang="en-US" sz="1400" dirty="0" smtClean="0"/>
              <a:t>: Same-biome pairs</a:t>
            </a:r>
          </a:p>
          <a:p>
            <a:r>
              <a:rPr lang="en-US" sz="1400" u="sng" dirty="0" smtClean="0"/>
              <a:t>Open Histograms</a:t>
            </a:r>
          </a:p>
          <a:p>
            <a:r>
              <a:rPr lang="en-US" sz="1400" dirty="0" err="1" smtClean="0"/>
              <a:t>D</a:t>
            </a:r>
            <a:r>
              <a:rPr lang="en-US" sz="1400" baseline="-25000" dirty="0" err="1" smtClean="0"/>
              <a:t>ij</a:t>
            </a:r>
            <a:r>
              <a:rPr lang="en-US" sz="1400" dirty="0" smtClean="0"/>
              <a:t>: Different-biome pairs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5340329" y="250056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TPF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5340329" y="390792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TPF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75685" y="537875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TPF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181344" y="5224186"/>
            <a:ext cx="79334" cy="79334"/>
          </a:xfrm>
          <a:prstGeom prst="ellipse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96584" y="3822106"/>
            <a:ext cx="79334" cy="79334"/>
          </a:xfrm>
          <a:prstGeom prst="ellipse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87440" y="2404786"/>
            <a:ext cx="79334" cy="79334"/>
          </a:xfrm>
          <a:prstGeom prst="ellipse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15" y="0"/>
            <a:ext cx="4963886" cy="68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764024" cy="1115567"/>
          </a:xfrm>
        </p:spPr>
        <p:txBody>
          <a:bodyPr/>
          <a:lstStyle/>
          <a:p>
            <a:r>
              <a:rPr lang="en-US" dirty="0" smtClean="0"/>
              <a:t>Example: No-Analog </a:t>
            </a:r>
            <a:br>
              <a:rPr lang="en-US" dirty="0" smtClean="0"/>
            </a:br>
            <a:r>
              <a:rPr lang="en-US" dirty="0" smtClean="0"/>
              <a:t>Vegetation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Overpeck et al., 1992 </a:t>
            </a:r>
            <a:r>
              <a:rPr lang="en-US" sz="1400" i="1" dirty="0" smtClean="0">
                <a:latin typeface="+mj-lt"/>
              </a:rPr>
              <a:t>Geology</a:t>
            </a:r>
            <a:endParaRPr lang="en-US" sz="1400" i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2168" y="4663440"/>
            <a:ext cx="877824" cy="365760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550223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Barnosky et al. 2017, </a:t>
            </a:r>
            <a:r>
              <a:rPr lang="en-US" sz="1400" i="1" dirty="0" smtClean="0"/>
              <a:t>Science</a:t>
            </a:r>
            <a:endParaRPr lang="en-US" sz="1400" i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90" y="48415"/>
            <a:ext cx="5337110" cy="680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" y="1"/>
            <a:ext cx="4758613" cy="1362268"/>
          </a:xfrm>
        </p:spPr>
        <p:txBody>
          <a:bodyPr/>
          <a:lstStyle/>
          <a:p>
            <a:pPr algn="l"/>
            <a:r>
              <a:rPr lang="en-US" dirty="0" smtClean="0"/>
              <a:t>Why Novelty Matters: Conservation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Novelty Matters: Ecological Forecasting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6" y="2305247"/>
            <a:ext cx="8779036" cy="388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"/>
          <a:stretch/>
        </p:blipFill>
        <p:spPr bwMode="auto">
          <a:xfrm>
            <a:off x="234336" y="2106339"/>
            <a:ext cx="8779035" cy="339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52271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Predictive ability of species distribution models decreases as climate &amp; community novelty increases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Maguire et al. 2016, </a:t>
            </a:r>
            <a:r>
              <a:rPr lang="en-US" sz="1400" i="1" dirty="0" err="1" smtClean="0"/>
              <a:t>Proc</a:t>
            </a:r>
            <a:r>
              <a:rPr lang="en-US" sz="1400" i="1" dirty="0" smtClean="0"/>
              <a:t> Roy </a:t>
            </a:r>
            <a:r>
              <a:rPr lang="en-US" sz="1400" i="1" dirty="0" err="1" smtClean="0"/>
              <a:t>Soc</a:t>
            </a:r>
            <a:r>
              <a:rPr lang="en-US" sz="1400" i="1" dirty="0" smtClean="0"/>
              <a:t> B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330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Modern Analog Technique is one of a group of </a:t>
            </a:r>
            <a:r>
              <a:rPr lang="en-US" b="1" i="1" dirty="0" smtClean="0"/>
              <a:t>Transfer Functions </a:t>
            </a:r>
            <a:r>
              <a:rPr lang="en-US" dirty="0" smtClean="0"/>
              <a:t>(Lab 11/18)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0" y="1192079"/>
            <a:ext cx="7643342" cy="3701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93567"/>
            <a:ext cx="955101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All make inferences about past environments from fossil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Most (all?) are based on space-for-time assumption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smtClean="0"/>
              <a:t>MAT explicitly based on dissimilarities, reasoning by analogy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Chevalier et al. 2020 </a:t>
            </a:r>
            <a:r>
              <a:rPr lang="en-US" sz="1400" i="1" dirty="0" smtClean="0"/>
              <a:t>ESR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733172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198733" cy="1455575"/>
          </a:xfrm>
        </p:spPr>
        <p:txBody>
          <a:bodyPr/>
          <a:lstStyle/>
          <a:p>
            <a:pPr algn="l"/>
            <a:r>
              <a:rPr lang="en-US" dirty="0" smtClean="0"/>
              <a:t>Why </a:t>
            </a:r>
            <a:r>
              <a:rPr lang="en-US" dirty="0" smtClean="0"/>
              <a:t>Novelty Matters: Updating our Language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869585"/>
            <a:ext cx="5198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live in a dynamic world… but our language &amp; conceptual frameworks are riddled with assumptions about static, equilibrial systems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03854" y="3570936"/>
            <a:ext cx="355738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Historical Baselines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Historic Ranges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Restoration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Resilience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Invasive Species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/>
          <a:stretch/>
        </p:blipFill>
        <p:spPr bwMode="auto">
          <a:xfrm>
            <a:off x="5198733" y="155174"/>
            <a:ext cx="3945267" cy="59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6097755"/>
            <a:ext cx="757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…. novelty helps us think about a world that is ever-changing, and ever-new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82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81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6350"/>
            <a:ext cx="9144000" cy="766763"/>
          </a:xfrm>
        </p:spPr>
        <p:txBody>
          <a:bodyPr/>
          <a:lstStyle/>
          <a:p>
            <a:pPr eaLnBrk="1" hangingPunct="1"/>
            <a:r>
              <a:rPr lang="en-US" altLang="en-US" smtClean="0"/>
              <a:t>Reasoning by Analogy</a:t>
            </a:r>
          </a:p>
        </p:txBody>
      </p:sp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27" y="1062168"/>
            <a:ext cx="5696223" cy="4900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7032625" y="1976438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POLLEN</a:t>
            </a:r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7011988" y="4200525"/>
            <a:ext cx="2132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VEGETATION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2587625" y="890588"/>
            <a:ext cx="1708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SITE A </a:t>
            </a:r>
          </a:p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(PRESENT)</a:t>
            </a:r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auto">
          <a:xfrm>
            <a:off x="5688013" y="890588"/>
            <a:ext cx="1133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SITE B</a:t>
            </a:r>
          </a:p>
          <a:p>
            <a:pPr algn="ctr" eaLnBrk="1" hangingPunct="1"/>
            <a:r>
              <a:rPr lang="en-US" altLang="en-US">
                <a:solidFill>
                  <a:schemeClr val="bg1"/>
                </a:solidFill>
              </a:rPr>
              <a:t>(PAST)</a:t>
            </a:r>
          </a:p>
        </p:txBody>
      </p:sp>
      <p:sp>
        <p:nvSpPr>
          <p:cNvPr id="2056" name="TextBox 1"/>
          <p:cNvSpPr txBox="1">
            <a:spLocks noChangeArrowheads="1"/>
          </p:cNvSpPr>
          <p:nvPr/>
        </p:nvSpPr>
        <p:spPr bwMode="auto">
          <a:xfrm>
            <a:off x="0" y="6486525"/>
            <a:ext cx="3382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bg1"/>
                </a:solidFill>
              </a:rPr>
              <a:t>Jackson  &amp; Williams 2004 AREPS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465242"/>
            <a:ext cx="2041742" cy="120032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Modern Pollen Assemblage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2363" y="1280576"/>
            <a:ext cx="1991638" cy="1200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Modern Vegetation Composition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892456"/>
            <a:ext cx="1975674" cy="83099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Fossil Pollen Assemblage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2569" y="3707790"/>
            <a:ext cx="1891431" cy="1200329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Past 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Vegetation Composition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76300" y="2019300"/>
            <a:ext cx="68961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7214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6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7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8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9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20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76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177" name="Group 16"/>
          <p:cNvGrpSpPr>
            <a:grpSpLocks/>
          </p:cNvGrpSpPr>
          <p:nvPr/>
        </p:nvGrpSpPr>
        <p:grpSpPr bwMode="auto">
          <a:xfrm>
            <a:off x="4791075" y="1547813"/>
            <a:ext cx="2101850" cy="1512887"/>
            <a:chOff x="3118" y="505"/>
            <a:chExt cx="1324" cy="953"/>
          </a:xfrm>
        </p:grpSpPr>
        <p:sp>
          <p:nvSpPr>
            <p:cNvPr id="7207" name="Line 17"/>
            <p:cNvSpPr>
              <a:spLocks noChangeShapeType="1"/>
            </p:cNvSpPr>
            <p:nvPr/>
          </p:nvSpPr>
          <p:spPr bwMode="auto">
            <a:xfrm>
              <a:off x="3712" y="50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Rectangle 18"/>
            <p:cNvSpPr>
              <a:spLocks noChangeArrowheads="1"/>
            </p:cNvSpPr>
            <p:nvPr/>
          </p:nvSpPr>
          <p:spPr bwMode="auto">
            <a:xfrm>
              <a:off x="3712" y="686"/>
              <a:ext cx="16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9" name="Rectangle 19"/>
            <p:cNvSpPr>
              <a:spLocks noChangeArrowheads="1"/>
            </p:cNvSpPr>
            <p:nvPr/>
          </p:nvSpPr>
          <p:spPr bwMode="auto">
            <a:xfrm>
              <a:off x="3712" y="883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0" name="Rectangle 20"/>
            <p:cNvSpPr>
              <a:spLocks noChangeArrowheads="1"/>
            </p:cNvSpPr>
            <p:nvPr/>
          </p:nvSpPr>
          <p:spPr bwMode="auto">
            <a:xfrm>
              <a:off x="3712" y="1079"/>
              <a:ext cx="7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1" name="Text Box 21"/>
            <p:cNvSpPr txBox="1">
              <a:spLocks noChangeArrowheads="1"/>
            </p:cNvSpPr>
            <p:nvPr/>
          </p:nvSpPr>
          <p:spPr bwMode="auto">
            <a:xfrm>
              <a:off x="3118" y="62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2" name="Text Box 22"/>
            <p:cNvSpPr txBox="1">
              <a:spLocks noChangeArrowheads="1"/>
            </p:cNvSpPr>
            <p:nvPr/>
          </p:nvSpPr>
          <p:spPr bwMode="auto">
            <a:xfrm>
              <a:off x="3118" y="82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13" name="Text Box 23"/>
            <p:cNvSpPr txBox="1">
              <a:spLocks noChangeArrowheads="1"/>
            </p:cNvSpPr>
            <p:nvPr/>
          </p:nvSpPr>
          <p:spPr bwMode="auto">
            <a:xfrm>
              <a:off x="3118" y="101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78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179" name="Group 25"/>
          <p:cNvGrpSpPr>
            <a:grpSpLocks/>
          </p:cNvGrpSpPr>
          <p:nvPr/>
        </p:nvGrpSpPr>
        <p:grpSpPr bwMode="auto">
          <a:xfrm>
            <a:off x="4791075" y="3270250"/>
            <a:ext cx="1943100" cy="1512888"/>
            <a:chOff x="3018" y="1965"/>
            <a:chExt cx="1224" cy="953"/>
          </a:xfrm>
        </p:grpSpPr>
        <p:sp>
          <p:nvSpPr>
            <p:cNvPr id="7200" name="Line 26"/>
            <p:cNvSpPr>
              <a:spLocks noChangeShapeType="1"/>
            </p:cNvSpPr>
            <p:nvPr/>
          </p:nvSpPr>
          <p:spPr bwMode="auto">
            <a:xfrm>
              <a:off x="3612" y="196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27"/>
            <p:cNvSpPr>
              <a:spLocks noChangeArrowheads="1"/>
            </p:cNvSpPr>
            <p:nvPr/>
          </p:nvSpPr>
          <p:spPr bwMode="auto">
            <a:xfrm>
              <a:off x="3612" y="2146"/>
              <a:ext cx="25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2" name="Rectangle 28"/>
            <p:cNvSpPr>
              <a:spLocks noChangeArrowheads="1"/>
            </p:cNvSpPr>
            <p:nvPr/>
          </p:nvSpPr>
          <p:spPr bwMode="auto">
            <a:xfrm>
              <a:off x="3612" y="2343"/>
              <a:ext cx="6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3" name="Rectangle 29"/>
            <p:cNvSpPr>
              <a:spLocks noChangeArrowheads="1"/>
            </p:cNvSpPr>
            <p:nvPr/>
          </p:nvSpPr>
          <p:spPr bwMode="auto">
            <a:xfrm>
              <a:off x="3612" y="2539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4" name="Text Box 30"/>
            <p:cNvSpPr txBox="1">
              <a:spLocks noChangeArrowheads="1"/>
            </p:cNvSpPr>
            <p:nvPr/>
          </p:nvSpPr>
          <p:spPr bwMode="auto">
            <a:xfrm>
              <a:off x="3018" y="208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05" name="Text Box 31"/>
            <p:cNvSpPr txBox="1">
              <a:spLocks noChangeArrowheads="1"/>
            </p:cNvSpPr>
            <p:nvPr/>
          </p:nvSpPr>
          <p:spPr bwMode="auto">
            <a:xfrm>
              <a:off x="3018" y="228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06" name="Text Box 32"/>
            <p:cNvSpPr txBox="1">
              <a:spLocks noChangeArrowheads="1"/>
            </p:cNvSpPr>
            <p:nvPr/>
          </p:nvSpPr>
          <p:spPr bwMode="auto">
            <a:xfrm>
              <a:off x="3018" y="247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80" name="Group 33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7193" name="Line 34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35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5" name="Rectangle 36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6" name="Rectangle 37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7" name="Text Box 38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198" name="Text Box 39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199" name="Text Box 40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81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2" name="Text Box 42"/>
          <p:cNvSpPr txBox="1">
            <a:spLocks noChangeArrowheads="1"/>
          </p:cNvSpPr>
          <p:nvPr/>
        </p:nvSpPr>
        <p:spPr bwMode="auto">
          <a:xfrm>
            <a:off x="4902200" y="308292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3" name="Text Box 43"/>
          <p:cNvSpPr txBox="1">
            <a:spLocks noChangeArrowheads="1"/>
          </p:cNvSpPr>
          <p:nvPr/>
        </p:nvSpPr>
        <p:spPr bwMode="auto">
          <a:xfrm>
            <a:off x="4902200" y="1423988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4" name="Text Box 44"/>
          <p:cNvSpPr txBox="1">
            <a:spLocks noChangeArrowheads="1"/>
          </p:cNvSpPr>
          <p:nvPr/>
        </p:nvSpPr>
        <p:spPr bwMode="auto">
          <a:xfrm>
            <a:off x="7337614" y="1777580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“Deciduous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Forest”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T=24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85" name="Text Box 45"/>
          <p:cNvSpPr txBox="1">
            <a:spLocks noChangeArrowheads="1"/>
          </p:cNvSpPr>
          <p:nvPr/>
        </p:nvSpPr>
        <p:spPr bwMode="auto">
          <a:xfrm>
            <a:off x="7337614" y="3441669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“Mixed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T=20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7186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684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76300" y="2019300"/>
            <a:ext cx="68961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7214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6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7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8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9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20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77" name="Group 16"/>
          <p:cNvGrpSpPr>
            <a:grpSpLocks/>
          </p:cNvGrpSpPr>
          <p:nvPr/>
        </p:nvGrpSpPr>
        <p:grpSpPr bwMode="auto">
          <a:xfrm>
            <a:off x="4791075" y="1547813"/>
            <a:ext cx="2101850" cy="1512887"/>
            <a:chOff x="3118" y="505"/>
            <a:chExt cx="1324" cy="953"/>
          </a:xfrm>
        </p:grpSpPr>
        <p:sp>
          <p:nvSpPr>
            <p:cNvPr id="7207" name="Line 17"/>
            <p:cNvSpPr>
              <a:spLocks noChangeShapeType="1"/>
            </p:cNvSpPr>
            <p:nvPr/>
          </p:nvSpPr>
          <p:spPr bwMode="auto">
            <a:xfrm>
              <a:off x="3712" y="50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Rectangle 18"/>
            <p:cNvSpPr>
              <a:spLocks noChangeArrowheads="1"/>
            </p:cNvSpPr>
            <p:nvPr/>
          </p:nvSpPr>
          <p:spPr bwMode="auto">
            <a:xfrm>
              <a:off x="3712" y="686"/>
              <a:ext cx="16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9" name="Rectangle 19"/>
            <p:cNvSpPr>
              <a:spLocks noChangeArrowheads="1"/>
            </p:cNvSpPr>
            <p:nvPr/>
          </p:nvSpPr>
          <p:spPr bwMode="auto">
            <a:xfrm>
              <a:off x="3712" y="883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0" name="Rectangle 20"/>
            <p:cNvSpPr>
              <a:spLocks noChangeArrowheads="1"/>
            </p:cNvSpPr>
            <p:nvPr/>
          </p:nvSpPr>
          <p:spPr bwMode="auto">
            <a:xfrm>
              <a:off x="3712" y="1079"/>
              <a:ext cx="7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11" name="Text Box 21"/>
            <p:cNvSpPr txBox="1">
              <a:spLocks noChangeArrowheads="1"/>
            </p:cNvSpPr>
            <p:nvPr/>
          </p:nvSpPr>
          <p:spPr bwMode="auto">
            <a:xfrm>
              <a:off x="3118" y="62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12" name="Text Box 22"/>
            <p:cNvSpPr txBox="1">
              <a:spLocks noChangeArrowheads="1"/>
            </p:cNvSpPr>
            <p:nvPr/>
          </p:nvSpPr>
          <p:spPr bwMode="auto">
            <a:xfrm>
              <a:off x="3118" y="82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13" name="Text Box 23"/>
            <p:cNvSpPr txBox="1">
              <a:spLocks noChangeArrowheads="1"/>
            </p:cNvSpPr>
            <p:nvPr/>
          </p:nvSpPr>
          <p:spPr bwMode="auto">
            <a:xfrm>
              <a:off x="3118" y="101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79" name="Group 25"/>
          <p:cNvGrpSpPr>
            <a:grpSpLocks/>
          </p:cNvGrpSpPr>
          <p:nvPr/>
        </p:nvGrpSpPr>
        <p:grpSpPr bwMode="auto">
          <a:xfrm>
            <a:off x="4791075" y="3270250"/>
            <a:ext cx="1943100" cy="1512888"/>
            <a:chOff x="3018" y="1965"/>
            <a:chExt cx="1224" cy="953"/>
          </a:xfrm>
        </p:grpSpPr>
        <p:sp>
          <p:nvSpPr>
            <p:cNvPr id="7200" name="Line 26"/>
            <p:cNvSpPr>
              <a:spLocks noChangeShapeType="1"/>
            </p:cNvSpPr>
            <p:nvPr/>
          </p:nvSpPr>
          <p:spPr bwMode="auto">
            <a:xfrm>
              <a:off x="3612" y="196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Rectangle 27"/>
            <p:cNvSpPr>
              <a:spLocks noChangeArrowheads="1"/>
            </p:cNvSpPr>
            <p:nvPr/>
          </p:nvSpPr>
          <p:spPr bwMode="auto">
            <a:xfrm>
              <a:off x="3612" y="2146"/>
              <a:ext cx="25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2" name="Rectangle 28"/>
            <p:cNvSpPr>
              <a:spLocks noChangeArrowheads="1"/>
            </p:cNvSpPr>
            <p:nvPr/>
          </p:nvSpPr>
          <p:spPr bwMode="auto">
            <a:xfrm>
              <a:off x="3612" y="2343"/>
              <a:ext cx="6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3" name="Rectangle 29"/>
            <p:cNvSpPr>
              <a:spLocks noChangeArrowheads="1"/>
            </p:cNvSpPr>
            <p:nvPr/>
          </p:nvSpPr>
          <p:spPr bwMode="auto">
            <a:xfrm>
              <a:off x="3612" y="2539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4" name="Text Box 30"/>
            <p:cNvSpPr txBox="1">
              <a:spLocks noChangeArrowheads="1"/>
            </p:cNvSpPr>
            <p:nvPr/>
          </p:nvSpPr>
          <p:spPr bwMode="auto">
            <a:xfrm>
              <a:off x="3018" y="208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205" name="Text Box 31"/>
            <p:cNvSpPr txBox="1">
              <a:spLocks noChangeArrowheads="1"/>
            </p:cNvSpPr>
            <p:nvPr/>
          </p:nvSpPr>
          <p:spPr bwMode="auto">
            <a:xfrm>
              <a:off x="3018" y="228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206" name="Text Box 32"/>
            <p:cNvSpPr txBox="1">
              <a:spLocks noChangeArrowheads="1"/>
            </p:cNvSpPr>
            <p:nvPr/>
          </p:nvSpPr>
          <p:spPr bwMode="auto">
            <a:xfrm>
              <a:off x="3018" y="247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7180" name="Group 33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7193" name="Line 34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Rectangle 35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5" name="Rectangle 36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6" name="Rectangle 37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7" name="Text Box 38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7198" name="Text Box 39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7199" name="Text Box 40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7187" name="Line 4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Line 4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Line 4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Text Box 50"/>
          <p:cNvSpPr txBox="1">
            <a:spLocks noChangeArrowheads="1"/>
          </p:cNvSpPr>
          <p:nvPr/>
        </p:nvSpPr>
        <p:spPr bwMode="auto">
          <a:xfrm>
            <a:off x="3140075" y="2008188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i1</a:t>
            </a:r>
            <a:r>
              <a:rPr lang="en-US" altLang="en-US" dirty="0" smtClean="0"/>
              <a:t>=0.35</a:t>
            </a:r>
            <a:endParaRPr lang="en-US" altLang="en-US" dirty="0"/>
          </a:p>
        </p:txBody>
      </p:sp>
      <p:sp>
        <p:nvSpPr>
          <p:cNvPr id="7191" name="Text Box 51"/>
          <p:cNvSpPr txBox="1">
            <a:spLocks noChangeArrowheads="1"/>
          </p:cNvSpPr>
          <p:nvPr/>
        </p:nvSpPr>
        <p:spPr bwMode="auto">
          <a:xfrm>
            <a:off x="3476657" y="3230594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i2</a:t>
            </a:r>
            <a:r>
              <a:rPr lang="en-US" altLang="en-US" dirty="0" smtClean="0"/>
              <a:t>=0.40</a:t>
            </a:r>
            <a:endParaRPr lang="en-US" altLang="en-US" dirty="0"/>
          </a:p>
        </p:txBody>
      </p:sp>
      <p:sp>
        <p:nvSpPr>
          <p:cNvPr id="7192" name="Text Box 52"/>
          <p:cNvSpPr txBox="1">
            <a:spLocks noChangeArrowheads="1"/>
          </p:cNvSpPr>
          <p:nvPr/>
        </p:nvSpPr>
        <p:spPr bwMode="auto">
          <a:xfrm>
            <a:off x="3270250" y="5310188"/>
            <a:ext cx="1279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dirty="0" smtClean="0"/>
              <a:t>D</a:t>
            </a:r>
            <a:r>
              <a:rPr lang="en-US" altLang="en-US" baseline="-25000" dirty="0" smtClean="0"/>
              <a:t>i3</a:t>
            </a:r>
            <a:r>
              <a:rPr lang="en-US" altLang="en-US" dirty="0" smtClean="0"/>
              <a:t>=0.12</a:t>
            </a:r>
            <a:endParaRPr lang="en-US" altLang="en-US" dirty="0"/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6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7" name="Text Box 44"/>
          <p:cNvSpPr txBox="1">
            <a:spLocks noChangeArrowheads="1"/>
          </p:cNvSpPr>
          <p:nvPr/>
        </p:nvSpPr>
        <p:spPr bwMode="auto">
          <a:xfrm>
            <a:off x="7337614" y="1777580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“Deciduous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</a:t>
            </a: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Forest”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T=24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8" name="Text Box 45"/>
          <p:cNvSpPr txBox="1">
            <a:spLocks noChangeArrowheads="1"/>
          </p:cNvSpPr>
          <p:nvPr/>
        </p:nvSpPr>
        <p:spPr bwMode="auto">
          <a:xfrm>
            <a:off x="7337614" y="3441669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“Mixed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 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T=20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59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60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Text Box 42"/>
          <p:cNvSpPr txBox="1">
            <a:spLocks noChangeArrowheads="1"/>
          </p:cNvSpPr>
          <p:nvPr/>
        </p:nvSpPr>
        <p:spPr bwMode="auto">
          <a:xfrm>
            <a:off x="4902200" y="308292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" name="Text Box 43"/>
          <p:cNvSpPr txBox="1">
            <a:spLocks noChangeArrowheads="1"/>
          </p:cNvSpPr>
          <p:nvPr/>
        </p:nvSpPr>
        <p:spPr bwMode="auto">
          <a:xfrm>
            <a:off x="4902200" y="1423988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700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809750" y="1981200"/>
            <a:ext cx="516255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6170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2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3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4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6175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6176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6154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5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6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7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6168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6169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6156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6160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040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383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5145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7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8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9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51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5130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44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5132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5136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1330325" y="4864893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908300" y="5184775"/>
            <a:ext cx="1727200" cy="49609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0648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383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3" eaLnBrk="1" hangingPunct="1"/>
            <a:r>
              <a:rPr lang="en-US" altLang="en-US" smtClean="0"/>
              <a:t>powerpoint fig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Modern Analog Technique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368425" y="2266950"/>
            <a:ext cx="7089775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Assumption:  if the composition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Reason by analogy:  If pollen sample A is similar in composition to pollen sample B, then they are likely to have been drawn from similar communities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solidFill>
                  <a:schemeClr val="bg1"/>
                </a:solidFill>
              </a:rPr>
              <a:t>Similarity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685800" y="895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bg1"/>
                </a:solidFill>
              </a:rPr>
              <a:t>Modern Analog Technique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42938" y="865188"/>
            <a:ext cx="7858125" cy="5699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5127" name="Group 7"/>
          <p:cNvGrpSpPr>
            <a:grpSpLocks/>
          </p:cNvGrpSpPr>
          <p:nvPr/>
        </p:nvGrpSpPr>
        <p:grpSpPr bwMode="auto">
          <a:xfrm>
            <a:off x="876300" y="3030538"/>
            <a:ext cx="2228850" cy="1512887"/>
            <a:chOff x="662" y="1729"/>
            <a:chExt cx="1404" cy="953"/>
          </a:xfrm>
        </p:grpSpPr>
        <p:sp>
          <p:nvSpPr>
            <p:cNvPr id="5145" name="Line 8"/>
            <p:cNvSpPr>
              <a:spLocks noChangeShapeType="1"/>
            </p:cNvSpPr>
            <p:nvPr/>
          </p:nvSpPr>
          <p:spPr bwMode="auto">
            <a:xfrm>
              <a:off x="1256" y="1729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Rectangle 9"/>
            <p:cNvSpPr>
              <a:spLocks noChangeArrowheads="1"/>
            </p:cNvSpPr>
            <p:nvPr/>
          </p:nvSpPr>
          <p:spPr bwMode="auto">
            <a:xfrm>
              <a:off x="1256" y="1910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7" name="Rectangle 10"/>
            <p:cNvSpPr>
              <a:spLocks noChangeArrowheads="1"/>
            </p:cNvSpPr>
            <p:nvPr/>
          </p:nvSpPr>
          <p:spPr bwMode="auto">
            <a:xfrm>
              <a:off x="1256" y="2107"/>
              <a:ext cx="45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8" name="Rectangle 11"/>
            <p:cNvSpPr>
              <a:spLocks noChangeArrowheads="1"/>
            </p:cNvSpPr>
            <p:nvPr/>
          </p:nvSpPr>
          <p:spPr bwMode="auto">
            <a:xfrm>
              <a:off x="1256" y="2303"/>
              <a:ext cx="23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9" name="Text Box 12"/>
            <p:cNvSpPr txBox="1">
              <a:spLocks noChangeArrowheads="1"/>
            </p:cNvSpPr>
            <p:nvPr/>
          </p:nvSpPr>
          <p:spPr bwMode="auto">
            <a:xfrm>
              <a:off x="662" y="1850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50" name="Text Box 13"/>
            <p:cNvSpPr txBox="1">
              <a:spLocks noChangeArrowheads="1"/>
            </p:cNvSpPr>
            <p:nvPr/>
          </p:nvSpPr>
          <p:spPr bwMode="auto">
            <a:xfrm>
              <a:off x="662" y="2047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51" name="Text Box 14"/>
            <p:cNvSpPr txBox="1">
              <a:spLocks noChangeArrowheads="1"/>
            </p:cNvSpPr>
            <p:nvPr/>
          </p:nvSpPr>
          <p:spPr bwMode="auto">
            <a:xfrm>
              <a:off x="662" y="2243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grpSp>
        <p:nvGrpSpPr>
          <p:cNvPr id="5130" name="Group 17"/>
          <p:cNvGrpSpPr>
            <a:grpSpLocks/>
          </p:cNvGrpSpPr>
          <p:nvPr/>
        </p:nvGrpSpPr>
        <p:grpSpPr bwMode="auto">
          <a:xfrm>
            <a:off x="4791075" y="4992688"/>
            <a:ext cx="2228850" cy="1512887"/>
            <a:chOff x="1088" y="2955"/>
            <a:chExt cx="1404" cy="953"/>
          </a:xfrm>
        </p:grpSpPr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1682" y="2955"/>
              <a:ext cx="0" cy="9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Rectangle 19"/>
            <p:cNvSpPr>
              <a:spLocks noChangeArrowheads="1"/>
            </p:cNvSpPr>
            <p:nvPr/>
          </p:nvSpPr>
          <p:spPr bwMode="auto">
            <a:xfrm>
              <a:off x="1682" y="3136"/>
              <a:ext cx="810" cy="1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1682" y="3333"/>
              <a:ext cx="430" cy="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1682" y="3529"/>
              <a:ext cx="60" cy="11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1088" y="3076"/>
              <a:ext cx="5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Spruce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1088" y="327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Pine</a:t>
              </a:r>
            </a:p>
          </p:txBody>
        </p:sp>
        <p:sp>
          <p:nvSpPr>
            <p:cNvPr id="5144" name="Text Box 24"/>
            <p:cNvSpPr txBox="1">
              <a:spLocks noChangeArrowheads="1"/>
            </p:cNvSpPr>
            <p:nvPr/>
          </p:nvSpPr>
          <p:spPr bwMode="auto">
            <a:xfrm>
              <a:off x="1088" y="3469"/>
              <a:ext cx="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itchFamily="34" charset="0"/>
                </a:rPr>
                <a:t>Oak</a:t>
              </a:r>
            </a:p>
          </p:txBody>
        </p:sp>
      </p:grpSp>
      <p:sp>
        <p:nvSpPr>
          <p:cNvPr id="5132" name="Line 27"/>
          <p:cNvSpPr>
            <a:spLocks noChangeShapeType="1"/>
          </p:cNvSpPr>
          <p:nvPr/>
        </p:nvSpPr>
        <p:spPr bwMode="auto">
          <a:xfrm flipH="1">
            <a:off x="3349625" y="2333625"/>
            <a:ext cx="1285875" cy="10636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3397250" y="3571875"/>
            <a:ext cx="1238250" cy="23812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29"/>
          <p:cNvSpPr>
            <a:spLocks noChangeShapeType="1"/>
          </p:cNvSpPr>
          <p:nvPr/>
        </p:nvSpPr>
        <p:spPr bwMode="auto">
          <a:xfrm>
            <a:off x="3349625" y="3825875"/>
            <a:ext cx="1285875" cy="136525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Text Box 30"/>
          <p:cNvSpPr txBox="1">
            <a:spLocks noChangeArrowheads="1"/>
          </p:cNvSpPr>
          <p:nvPr/>
        </p:nvSpPr>
        <p:spPr bwMode="auto">
          <a:xfrm>
            <a:off x="4495800" y="359568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5136" name="Text Box 31"/>
          <p:cNvSpPr txBox="1">
            <a:spLocks noChangeArrowheads="1"/>
          </p:cNvSpPr>
          <p:nvPr/>
        </p:nvSpPr>
        <p:spPr bwMode="auto">
          <a:xfrm>
            <a:off x="4473575" y="21288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638953" y="2131645"/>
            <a:ext cx="32384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Fossil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Pollen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 </a:t>
            </a:r>
            <a:r>
              <a:rPr lang="en-US" altLang="en-US" sz="2000" b="1" i="1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3984184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Pollen 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Samples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6189599" y="715866"/>
            <a:ext cx="36496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Modern </a:t>
            </a:r>
          </a:p>
          <a:p>
            <a:pPr algn="ctr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Environments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en-US" altLang="en-US" sz="2000" b="1" baseline="-25000" dirty="0" err="1" smtClean="0">
                <a:solidFill>
                  <a:srgbClr val="000000"/>
                </a:solidFill>
                <a:latin typeface="Arial" pitchFamily="34" charset="0"/>
              </a:rPr>
              <a:t>j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7337614" y="5145025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1330325" y="4864893"/>
            <a:ext cx="1577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“Boreal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  Forest”</a:t>
            </a: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July T=16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908300" y="5184775"/>
            <a:ext cx="1727200" cy="49609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Box 41"/>
          <p:cNvSpPr txBox="1">
            <a:spLocks noChangeArrowheads="1"/>
          </p:cNvSpPr>
          <p:nvPr/>
        </p:nvSpPr>
        <p:spPr bwMode="auto">
          <a:xfrm>
            <a:off x="4902200" y="4811713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endParaRPr lang="en-US" alt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5022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Jackson and Williams, 2004 </a:t>
            </a:r>
            <a:r>
              <a:rPr lang="en-US" sz="1400" i="1" dirty="0" smtClean="0"/>
              <a:t>AREPS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1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4952"/>
          </a:xfrm>
        </p:spPr>
        <p:txBody>
          <a:bodyPr/>
          <a:lstStyle/>
          <a:p>
            <a:r>
              <a:rPr lang="en-US" dirty="0" smtClean="0"/>
              <a:t>MAT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408" y="844952"/>
            <a:ext cx="4140592" cy="5127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71" y="1701478"/>
            <a:ext cx="4907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 Taxa (axes)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Many modern samples (circles)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 fossil samples (diamonds, triangle)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Aridity gradient (color)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6819735"/>
      </p:ext>
    </p:extLst>
  </p:cSld>
  <p:clrMapOvr>
    <a:masterClrMapping/>
  </p:clrMapOvr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43321</TotalTime>
  <Words>1633</Words>
  <Application>Microsoft Office PowerPoint</Application>
  <PresentationFormat>On-screen Show (4:3)</PresentationFormat>
  <Paragraphs>375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MS PGothic</vt:lpstr>
      <vt:lpstr>Arial</vt:lpstr>
      <vt:lpstr>Calibri</vt:lpstr>
      <vt:lpstr>Cambria Math</vt:lpstr>
      <vt:lpstr>Times</vt:lpstr>
      <vt:lpstr>Times New Roman</vt:lpstr>
      <vt:lpstr>Wingdings</vt:lpstr>
      <vt:lpstr>UW_Template_Logo</vt:lpstr>
      <vt:lpstr>Modern Analog Technique, Novelty, &amp; No-Analogs</vt:lpstr>
      <vt:lpstr>Outline</vt:lpstr>
      <vt:lpstr>The Modern Analog Technique is one of a group of Transfer Functions (Lab 11/18)</vt:lpstr>
      <vt:lpstr>Modern Analog Technique</vt:lpstr>
      <vt:lpstr>Modern Analog Technique</vt:lpstr>
      <vt:lpstr>Modern Analog Technique</vt:lpstr>
      <vt:lpstr>Modern Analog Technique</vt:lpstr>
      <vt:lpstr>Modern Analog Technique</vt:lpstr>
      <vt:lpstr>MAT Example</vt:lpstr>
      <vt:lpstr>Modern Analog Technique:  Key Steps and Parameters</vt:lpstr>
      <vt:lpstr>Cross-Validation:  Leave-One-Out Technique</vt:lpstr>
      <vt:lpstr>Reconstruction: Example</vt:lpstr>
      <vt:lpstr>Outline</vt:lpstr>
      <vt:lpstr>1. Spatial Autocorrelation:  Leads to overestimates of explanatory power during cross-validation</vt:lpstr>
      <vt:lpstr>2. Correlations among variables</vt:lpstr>
      <vt:lpstr>3. The No Analog Problem:  All modern samples are poor matches for fossil sample</vt:lpstr>
      <vt:lpstr>Outline</vt:lpstr>
      <vt:lpstr>Magnitude, Rate, Novelty</vt:lpstr>
      <vt:lpstr>Magnitude, Rate, Novelty</vt:lpstr>
      <vt:lpstr>Magnitude, Rate, Novelty</vt:lpstr>
      <vt:lpstr>Defining Novelty</vt:lpstr>
      <vt:lpstr>Mapping Climate and Vegetation Novelty: Past</vt:lpstr>
      <vt:lpstr>Mapping Climate Novelty: Future</vt:lpstr>
      <vt:lpstr>No-Analogs:</vt:lpstr>
      <vt:lpstr>How to set Dthreshold?</vt:lpstr>
      <vt:lpstr>How to set Dthreshold?</vt:lpstr>
      <vt:lpstr>Example: No-Analog  Vegetation</vt:lpstr>
      <vt:lpstr>Why Novelty Matters: Conservation Decisions</vt:lpstr>
      <vt:lpstr>Why Novelty Matters: Ecological Forecasting</vt:lpstr>
      <vt:lpstr>Why Novelty Matters: Updating our Language</vt:lpstr>
      <vt:lpstr>PowerPoint Presentation</vt:lpstr>
      <vt:lpstr>Reasoning by Analogy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637</cp:revision>
  <cp:lastPrinted>2010-09-02T16:26:05Z</cp:lastPrinted>
  <dcterms:created xsi:type="dcterms:W3CDTF">2012-02-17T21:55:00Z</dcterms:created>
  <dcterms:modified xsi:type="dcterms:W3CDTF">2020-10-18T18:02:08Z</dcterms:modified>
</cp:coreProperties>
</file>